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0" r:id="rId5"/>
    <p:sldId id="258" r:id="rId6"/>
  </p:sldIdLst>
  <p:sldSz cx="21945600" cy="16459200"/>
  <p:notesSz cx="6858000" cy="9144000"/>
  <p:custDataLst>
    <p:tags r:id="rId9"/>
  </p:custDataLst>
  <p:defaultText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0">
          <p15:clr>
            <a:srgbClr val="A4A3A4"/>
          </p15:clr>
        </p15:guide>
        <p15:guide id="2" pos="60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sudha K. Iyer" initials="VKI" lastIdx="6" clrIdx="0">
    <p:extLst>
      <p:ext uri="{19B8F6BF-5375-455C-9EA6-DF929625EA0E}">
        <p15:presenceInfo xmlns:p15="http://schemas.microsoft.com/office/powerpoint/2012/main" userId="S-1-5-21-3361151005-2080053223-3394076701-19191" providerId="AD"/>
      </p:ext>
    </p:extLst>
  </p:cmAuthor>
  <p:cmAuthor id="2" name="Michael A Varghese" initials="MAV" lastIdx="3" clrIdx="1">
    <p:extLst>
      <p:ext uri="{19B8F6BF-5375-455C-9EA6-DF929625EA0E}">
        <p15:presenceInfo xmlns:p15="http://schemas.microsoft.com/office/powerpoint/2012/main" userId="S-1-5-21-3361151005-2080053223-3394076701-192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72F"/>
    <a:srgbClr val="B52025"/>
    <a:srgbClr val="D83248"/>
    <a:srgbClr val="0101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75" autoAdjust="0"/>
  </p:normalViewPr>
  <p:slideViewPr>
    <p:cSldViewPr>
      <p:cViewPr varScale="1">
        <p:scale>
          <a:sx n="26" d="100"/>
          <a:sy n="26" d="100"/>
        </p:scale>
        <p:origin x="1312" y="56"/>
      </p:cViewPr>
      <p:guideLst>
        <p:guide orient="horz" pos="8400"/>
        <p:guide pos="603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27B708-2555-834C-97B8-35CDF758D659}" type="datetimeFigureOut">
              <a:rPr lang="en-US" smtClean="0"/>
              <a:t>3/29/2022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314C12-B17B-E54E-8510-11A7CCA69E63}" type="slidenum">
              <a:rPr lang="en-US" smtClean="0"/>
              <a:t>‹#›</a:t>
            </a:fld>
            <a:endParaRPr lang="en-US" dirty="0"/>
          </a:p>
        </p:txBody>
      </p:sp>
    </p:spTree>
    <p:extLst>
      <p:ext uri="{BB962C8B-B14F-4D97-AF65-F5344CB8AC3E}">
        <p14:creationId xmlns:p14="http://schemas.microsoft.com/office/powerpoint/2010/main" val="3423355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E25F8A-E6C2-4302-BD53-6AA7BDB3F90B}" type="datetimeFigureOut">
              <a:rPr lang="en-US" smtClean="0"/>
              <a:t>3/29/2022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F4A0E2-7EFB-4B5E-A055-EC88073A88D1}" type="slidenum">
              <a:rPr lang="en-US" smtClean="0"/>
              <a:t>‹#›</a:t>
            </a:fld>
            <a:endParaRPr lang="en-US" dirty="0"/>
          </a:p>
        </p:txBody>
      </p:sp>
    </p:spTree>
    <p:extLst>
      <p:ext uri="{BB962C8B-B14F-4D97-AF65-F5344CB8AC3E}">
        <p14:creationId xmlns:p14="http://schemas.microsoft.com/office/powerpoint/2010/main" val="212753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F4A0E2-7EFB-4B5E-A055-EC88073A88D1}" type="slidenum">
              <a:rPr lang="en-US" smtClean="0"/>
              <a:t>2</a:t>
            </a:fld>
            <a:endParaRPr lang="en-US" dirty="0"/>
          </a:p>
        </p:txBody>
      </p:sp>
    </p:spTree>
    <p:extLst>
      <p:ext uri="{BB962C8B-B14F-4D97-AF65-F5344CB8AC3E}">
        <p14:creationId xmlns:p14="http://schemas.microsoft.com/office/powerpoint/2010/main" val="31876059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quot; x 48&quot; Poster">
    <p:spTree>
      <p:nvGrpSpPr>
        <p:cNvPr id="1" name=""/>
        <p:cNvGrpSpPr/>
        <p:nvPr/>
      </p:nvGrpSpPr>
      <p:grpSpPr>
        <a:xfrm>
          <a:off x="0" y="0"/>
          <a:ext cx="0" cy="0"/>
          <a:chOff x="0" y="0"/>
          <a:chExt cx="0" cy="0"/>
        </a:xfrm>
      </p:grpSpPr>
      <p:sp>
        <p:nvSpPr>
          <p:cNvPr id="20" name="Title 19"/>
          <p:cNvSpPr>
            <a:spLocks noGrp="1"/>
          </p:cNvSpPr>
          <p:nvPr>
            <p:ph type="title" hasCustomPrompt="1"/>
          </p:nvPr>
        </p:nvSpPr>
        <p:spPr>
          <a:xfrm>
            <a:off x="348343" y="304800"/>
            <a:ext cx="21248915" cy="1676400"/>
          </a:xfrm>
          <a:prstGeom prst="rect">
            <a:avLst/>
          </a:prstGeom>
          <a:solidFill>
            <a:srgbClr val="C4172F"/>
          </a:solidFill>
          <a:ln>
            <a:solidFill>
              <a:srgbClr val="C4172F"/>
            </a:solidFill>
          </a:ln>
        </p:spPr>
        <p:txBody>
          <a:bodyPr vert="horz" lIns="78373" tIns="39187" rIns="78373" bIns="39187" anchor="ctr" anchorCtr="1"/>
          <a:lstStyle>
            <a:lvl1pPr>
              <a:defRPr sz="3100" b="1">
                <a:solidFill>
                  <a:schemeClr val="bg1"/>
                </a:solidFill>
                <a:latin typeface="Arial"/>
                <a:cs typeface="Arial"/>
              </a:defRPr>
            </a:lvl1pPr>
          </a:lstStyle>
          <a:p>
            <a:r>
              <a:rPr lang="en-US" dirty="0"/>
              <a:t>Poster Presentation Title</a:t>
            </a:r>
            <a:br>
              <a:rPr lang="en-US" dirty="0"/>
            </a:br>
            <a:r>
              <a:rPr lang="en-US" sz="2100" b="1" dirty="0">
                <a:solidFill>
                  <a:schemeClr val="bg1"/>
                </a:solidFill>
                <a:latin typeface="Arial" pitchFamily="34" charset="0"/>
                <a:cs typeface="Arial" pitchFamily="34" charset="0"/>
              </a:rPr>
              <a:t>List Author Name(s)</a:t>
            </a:r>
            <a:br>
              <a:rPr lang="en-US" sz="2100" b="1" dirty="0">
                <a:solidFill>
                  <a:schemeClr val="bg1"/>
                </a:solidFill>
                <a:latin typeface="Arial" pitchFamily="34" charset="0"/>
                <a:cs typeface="Arial" pitchFamily="34" charset="0"/>
              </a:rPr>
            </a:br>
            <a:r>
              <a:rPr lang="en-US" sz="2100" b="1" dirty="0">
                <a:solidFill>
                  <a:schemeClr val="bg1"/>
                </a:solidFill>
                <a:latin typeface="Arial" pitchFamily="34" charset="0"/>
                <a:cs typeface="Arial" pitchFamily="34" charset="0"/>
              </a:rPr>
              <a:t>List Affiliated Institutions</a:t>
            </a:r>
            <a:endParaRPr lang="en-US" dirty="0"/>
          </a:p>
        </p:txBody>
      </p:sp>
      <p:sp>
        <p:nvSpPr>
          <p:cNvPr id="22" name="Text Placeholder 21"/>
          <p:cNvSpPr>
            <a:spLocks noGrp="1"/>
          </p:cNvSpPr>
          <p:nvPr>
            <p:ph type="body" sz="quarter" idx="10" hasCustomPrompt="1"/>
          </p:nvPr>
        </p:nvSpPr>
        <p:spPr>
          <a:xfrm>
            <a:off x="348343"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Abstract or Introduction</a:t>
            </a:r>
            <a:endParaRPr lang="en-US" dirty="0"/>
          </a:p>
        </p:txBody>
      </p:sp>
      <p:sp>
        <p:nvSpPr>
          <p:cNvPr id="24" name="Text Placeholder 23"/>
          <p:cNvSpPr>
            <a:spLocks noGrp="1"/>
          </p:cNvSpPr>
          <p:nvPr>
            <p:ph type="body" sz="quarter" idx="11" hasCustomPrompt="1"/>
          </p:nvPr>
        </p:nvSpPr>
        <p:spPr>
          <a:xfrm>
            <a:off x="348343" y="2819400"/>
            <a:ext cx="6792685" cy="4343400"/>
          </a:xfrm>
          <a:prstGeom prst="rect">
            <a:avLst/>
          </a:prstGeom>
        </p:spPr>
        <p:txBody>
          <a:bodyPr vert="horz" lIns="78373" tIns="39187" rIns="78373" bIns="39187"/>
          <a:lstStyle>
            <a:lvl1pPr marL="0" indent="0">
              <a:buNone/>
              <a:defRPr sz="1400" baseline="0"/>
            </a:lvl1pPr>
            <a:lvl2pPr marL="198654" indent="0">
              <a:buNone/>
              <a:defRPr sz="1400" baseline="0"/>
            </a:lvl2pPr>
            <a:lvl3pPr marL="386424" indent="0">
              <a:buNone/>
              <a:defRPr sz="1400" baseline="0"/>
            </a:lvl3pPr>
            <a:lvl4pPr>
              <a:defRPr sz="1400"/>
            </a:lvl4pPr>
            <a:lvl5pPr>
              <a:defRPr sz="1400"/>
            </a:lvl5pPr>
          </a:lstStyle>
          <a:p>
            <a:pPr lvl="0"/>
            <a:r>
              <a:rPr lang="en-US" dirty="0"/>
              <a:t>Any element of this template (colors, fonts, layouts, etc.) can be edited to suit your needs. To change the color of a title bar: right click the text box, select format shape, edit the “Fill” and “Line” your desired specifications.</a:t>
            </a:r>
          </a:p>
        </p:txBody>
      </p:sp>
      <p:sp>
        <p:nvSpPr>
          <p:cNvPr id="25" name="Text Placeholder 21"/>
          <p:cNvSpPr>
            <a:spLocks noGrp="1"/>
          </p:cNvSpPr>
          <p:nvPr>
            <p:ph type="body" sz="quarter" idx="12" hasCustomPrompt="1"/>
          </p:nvPr>
        </p:nvSpPr>
        <p:spPr>
          <a:xfrm>
            <a:off x="348343" y="73152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Objectives</a:t>
            </a:r>
            <a:endParaRPr lang="en-US" dirty="0"/>
          </a:p>
        </p:txBody>
      </p:sp>
      <p:sp>
        <p:nvSpPr>
          <p:cNvPr id="26" name="Text Placeholder 23"/>
          <p:cNvSpPr>
            <a:spLocks noGrp="1"/>
          </p:cNvSpPr>
          <p:nvPr>
            <p:ph type="body" sz="quarter" idx="13" hasCustomPrompt="1"/>
          </p:nvPr>
        </p:nvSpPr>
        <p:spPr>
          <a:xfrm>
            <a:off x="348343" y="80010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a:t>To change the color of a title bar: right click the text box, select format shape, edit the “Fill” and “Line” your desired specifications.</a:t>
            </a:r>
          </a:p>
        </p:txBody>
      </p:sp>
      <p:sp>
        <p:nvSpPr>
          <p:cNvPr id="27" name="Text Placeholder 21"/>
          <p:cNvSpPr>
            <a:spLocks noGrp="1"/>
          </p:cNvSpPr>
          <p:nvPr>
            <p:ph type="body" sz="quarter" idx="14" hasCustomPrompt="1"/>
          </p:nvPr>
        </p:nvSpPr>
        <p:spPr>
          <a:xfrm>
            <a:off x="348343"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Methods</a:t>
            </a:r>
            <a:endParaRPr lang="en-US" dirty="0"/>
          </a:p>
        </p:txBody>
      </p:sp>
      <p:sp>
        <p:nvSpPr>
          <p:cNvPr id="28" name="Text Placeholder 23"/>
          <p:cNvSpPr>
            <a:spLocks noGrp="1"/>
          </p:cNvSpPr>
          <p:nvPr>
            <p:ph type="body" sz="quarter" idx="15" hasCustomPrompt="1"/>
          </p:nvPr>
        </p:nvSpPr>
        <p:spPr>
          <a:xfrm>
            <a:off x="348343" y="124968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a:t>Copy and paste title bars and text boxes to create additional sections.</a:t>
            </a:r>
          </a:p>
        </p:txBody>
      </p:sp>
      <p:sp>
        <p:nvSpPr>
          <p:cNvPr id="29" name="Text Placeholder 21"/>
          <p:cNvSpPr>
            <a:spLocks noGrp="1"/>
          </p:cNvSpPr>
          <p:nvPr>
            <p:ph type="body" sz="quarter" idx="16" hasCustomPrompt="1"/>
          </p:nvPr>
        </p:nvSpPr>
        <p:spPr>
          <a:xfrm>
            <a:off x="7576458"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Results</a:t>
            </a:r>
            <a:endParaRPr lang="en-US" dirty="0"/>
          </a:p>
        </p:txBody>
      </p:sp>
      <p:sp>
        <p:nvSpPr>
          <p:cNvPr id="30" name="Text Placeholder 23"/>
          <p:cNvSpPr>
            <a:spLocks noGrp="1"/>
          </p:cNvSpPr>
          <p:nvPr>
            <p:ph type="body" sz="quarter" idx="17"/>
          </p:nvPr>
        </p:nvSpPr>
        <p:spPr>
          <a:xfrm>
            <a:off x="14804572" y="12496800"/>
            <a:ext cx="6792685" cy="36576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21"/>
          <p:cNvSpPr>
            <a:spLocks noGrp="1"/>
          </p:cNvSpPr>
          <p:nvPr>
            <p:ph type="body" sz="quarter" idx="18" hasCustomPrompt="1"/>
          </p:nvPr>
        </p:nvSpPr>
        <p:spPr>
          <a:xfrm>
            <a:off x="14804572"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Conclusion</a:t>
            </a:r>
            <a:endParaRPr lang="en-US" dirty="0"/>
          </a:p>
        </p:txBody>
      </p:sp>
      <p:sp>
        <p:nvSpPr>
          <p:cNvPr id="32" name="Text Placeholder 23"/>
          <p:cNvSpPr>
            <a:spLocks noGrp="1"/>
          </p:cNvSpPr>
          <p:nvPr>
            <p:ph type="body" sz="quarter" idx="19"/>
          </p:nvPr>
        </p:nvSpPr>
        <p:spPr>
          <a:xfrm>
            <a:off x="14804572" y="2819400"/>
            <a:ext cx="6792685" cy="88392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1"/>
          <p:cNvSpPr>
            <a:spLocks noGrp="1"/>
          </p:cNvSpPr>
          <p:nvPr>
            <p:ph type="body" sz="quarter" idx="20" hasCustomPrompt="1"/>
          </p:nvPr>
        </p:nvSpPr>
        <p:spPr>
          <a:xfrm>
            <a:off x="14804572"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References</a:t>
            </a:r>
            <a:endParaRPr lang="en-US" dirty="0"/>
          </a:p>
        </p:txBody>
      </p:sp>
      <p:sp>
        <p:nvSpPr>
          <p:cNvPr id="34" name="Text Placeholder 23"/>
          <p:cNvSpPr>
            <a:spLocks noGrp="1"/>
          </p:cNvSpPr>
          <p:nvPr>
            <p:ph type="body" sz="quarter" idx="21" hasCustomPrompt="1"/>
          </p:nvPr>
        </p:nvSpPr>
        <p:spPr>
          <a:xfrm>
            <a:off x="7576458" y="2819400"/>
            <a:ext cx="6792685" cy="13335000"/>
          </a:xfrm>
          <a:prstGeom prst="rect">
            <a:avLst/>
          </a:prstGeom>
        </p:spPr>
        <p:txBody>
          <a:bodyPr vert="horz" lIns="78373" tIns="39187" rIns="78373" bIns="39187"/>
          <a:lstStyle>
            <a:lvl1pPr marL="0" indent="0">
              <a:buNone/>
              <a:defRPr sz="1400" baseline="0"/>
            </a:lvl1pPr>
            <a:lvl2pPr marL="198654" indent="0">
              <a:buNone/>
              <a:defRPr sz="1400"/>
            </a:lvl2pPr>
            <a:lvl3pPr>
              <a:defRPr sz="1400"/>
            </a:lvl3pPr>
            <a:lvl4pPr>
              <a:defRPr sz="1400"/>
            </a:lvl4pPr>
            <a:lvl5pPr>
              <a:defRPr sz="1400"/>
            </a:lvl5pPr>
          </a:lstStyle>
          <a:p>
            <a:pPr lvl="0"/>
            <a:r>
              <a:rPr lang="en-US" dirty="0"/>
              <a:t>Remember to save all charts, graphs, and tables as 300DPI images prior to inserting them into your posters. Doing so will ensure the best results when printing your posters.</a:t>
            </a:r>
          </a:p>
        </p:txBody>
      </p:sp>
      <p:sp>
        <p:nvSpPr>
          <p:cNvPr id="36" name="Picture Placeholder 35"/>
          <p:cNvSpPr>
            <a:spLocks noGrp="1"/>
          </p:cNvSpPr>
          <p:nvPr>
            <p:ph type="pic" sz="quarter" idx="22" hasCustomPrompt="1"/>
          </p:nvPr>
        </p:nvSpPr>
        <p:spPr>
          <a:xfrm>
            <a:off x="609602"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a:t>LOGO</a:t>
            </a:r>
          </a:p>
        </p:txBody>
      </p:sp>
      <p:sp>
        <p:nvSpPr>
          <p:cNvPr id="37" name="Picture Placeholder 35"/>
          <p:cNvSpPr>
            <a:spLocks noGrp="1"/>
          </p:cNvSpPr>
          <p:nvPr>
            <p:ph type="pic" sz="quarter" idx="23" hasCustomPrompt="1"/>
          </p:nvPr>
        </p:nvSpPr>
        <p:spPr>
          <a:xfrm>
            <a:off x="19855545"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a:t>LOGO</a:t>
            </a:r>
          </a:p>
        </p:txBody>
      </p:sp>
      <p:sp>
        <p:nvSpPr>
          <p:cNvPr id="39" name="Chart Placeholder 38"/>
          <p:cNvSpPr>
            <a:spLocks noGrp="1"/>
          </p:cNvSpPr>
          <p:nvPr>
            <p:ph type="chart" sz="quarter" idx="24"/>
          </p:nvPr>
        </p:nvSpPr>
        <p:spPr>
          <a:xfrm>
            <a:off x="8098974" y="8077200"/>
            <a:ext cx="5747657" cy="3352800"/>
          </a:xfrm>
          <a:prstGeom prst="rect">
            <a:avLst/>
          </a:prstGeom>
        </p:spPr>
        <p:txBody>
          <a:bodyPr vert="horz" lIns="78373" tIns="39187" rIns="78373" bIns="39187"/>
          <a:lstStyle>
            <a:lvl1pPr marL="0" indent="0">
              <a:buNone/>
              <a:defRPr sz="1400"/>
            </a:lvl1pPr>
          </a:lstStyle>
          <a:p>
            <a:endParaRPr lang="en-US" dirty="0"/>
          </a:p>
        </p:txBody>
      </p:sp>
      <p:sp>
        <p:nvSpPr>
          <p:cNvPr id="40" name="Chart Placeholder 38"/>
          <p:cNvSpPr>
            <a:spLocks noGrp="1"/>
          </p:cNvSpPr>
          <p:nvPr>
            <p:ph type="chart" sz="quarter" idx="25"/>
          </p:nvPr>
        </p:nvSpPr>
        <p:spPr>
          <a:xfrm>
            <a:off x="8098974" y="12268200"/>
            <a:ext cx="5747657" cy="3352800"/>
          </a:xfrm>
          <a:prstGeom prst="rect">
            <a:avLst/>
          </a:prstGeom>
        </p:spPr>
        <p:txBody>
          <a:bodyPr vert="horz" lIns="78373" tIns="39187" rIns="78373" bIns="39187"/>
          <a:lstStyle>
            <a:lvl1pPr marL="0" indent="0">
              <a:buNone/>
              <a:defRPr sz="1400"/>
            </a:lvl1pPr>
          </a:lstStyle>
          <a:p>
            <a:endParaRPr lang="en-US" dirty="0"/>
          </a:p>
        </p:txBody>
      </p:sp>
      <p:pic>
        <p:nvPicPr>
          <p:cNvPr id="4" name="Picture 3" descr="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69200" y="16208386"/>
            <a:ext cx="1371600" cy="21945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125" y="876300"/>
            <a:ext cx="18929350" cy="3181350"/>
          </a:xfrm>
          <a:prstGeom prst="rect">
            <a:avLst/>
          </a:prstGeom>
        </p:spPr>
        <p:txBody>
          <a:bodyPr vert="horz" lIns="91440" tIns="45720" rIns="91440" bIns="45720" rtlCol="0" anchor="ctr">
            <a:norm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746547" rtl="0" eaLnBrk="1" latinLnBrk="0" hangingPunct="1">
        <a:spcBef>
          <a:spcPct val="0"/>
        </a:spcBef>
        <a:buNone/>
        <a:defRPr sz="8400" kern="1200">
          <a:solidFill>
            <a:schemeClr val="tx1"/>
          </a:solidFill>
          <a:latin typeface="+mj-lt"/>
          <a:ea typeface="+mj-ea"/>
          <a:cs typeface="+mj-cs"/>
        </a:defRPr>
      </a:lvl1pPr>
    </p:titleStyle>
    <p:bodyStyle>
      <a:lvl1pPr marL="654956" indent="-654956" algn="l" defTabSz="1746547" rtl="0" eaLnBrk="1" latinLnBrk="0" hangingPunct="1">
        <a:spcBef>
          <a:spcPct val="20000"/>
        </a:spcBef>
        <a:buFont typeface="Arial" pitchFamily="34" charset="0"/>
        <a:buChar char="•"/>
        <a:defRPr sz="61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p:bodyStyle>
    <p:other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1E595-8479-A04A-ABA2-87CA48A729B2}"/>
              </a:ext>
            </a:extLst>
          </p:cNvPr>
          <p:cNvSpPr>
            <a:spLocks noGrp="1"/>
          </p:cNvSpPr>
          <p:nvPr>
            <p:ph type="title"/>
          </p:nvPr>
        </p:nvSpPr>
        <p:spPr/>
        <p:txBody>
          <a:bodyPr/>
          <a:lstStyle/>
          <a:p>
            <a:r>
              <a:rPr lang="en-US" dirty="0"/>
              <a:t>Abstract </a:t>
            </a:r>
          </a:p>
        </p:txBody>
      </p:sp>
      <p:sp>
        <p:nvSpPr>
          <p:cNvPr id="14" name="Text Placeholder 13">
            <a:extLst>
              <a:ext uri="{FF2B5EF4-FFF2-40B4-BE49-F238E27FC236}">
                <a16:creationId xmlns:a16="http://schemas.microsoft.com/office/drawing/2014/main" id="{997E9123-D52F-DD40-864F-B623773486A3}"/>
              </a:ext>
            </a:extLst>
          </p:cNvPr>
          <p:cNvSpPr>
            <a:spLocks noGrp="1"/>
          </p:cNvSpPr>
          <p:nvPr>
            <p:ph type="body" sz="quarter" idx="21"/>
          </p:nvPr>
        </p:nvSpPr>
        <p:spPr>
          <a:xfrm>
            <a:off x="2209800" y="3962400"/>
            <a:ext cx="17068800" cy="7162800"/>
          </a:xfrm>
        </p:spPr>
        <p:txBody>
          <a:bodyPr/>
          <a:lstStyle/>
          <a:p>
            <a:r>
              <a:rPr lang="en-US" sz="2000" dirty="0"/>
              <a:t>The </a:t>
            </a:r>
            <a:r>
              <a:rPr lang="en-US" sz="2000" dirty="0" err="1"/>
              <a:t>underdiagnosis</a:t>
            </a:r>
            <a:r>
              <a:rPr lang="en-US" sz="2000" dirty="0"/>
              <a:t> and the undertreatment of comorbidities of chronic obstructive pulmonary disorder (COPD) such as anxiety and depression are key issues in pulmonary care. Typically, primary care involves addressing physical health issues, such as COPD, which have a significant impact on patients. However, this does not adequately account for the overall well-being of patients. Anxiety and depression may have negative impact on patients’ quality of life and are likely to impede their ability to recover (Pooler &amp; Beech, 2014). To address this, it is necessary to provide patients with access to mental health facilities. The change strategy proposed in this presentation is to provide cognitive behavior therapy (CBT) to patients by mental health professionals. Organizations could also train their nurses in CBT or hire nurses who are trained in CBT. The Deming Cycle, or the Plan-Do-Check-Act (PDCA) cycle, could be used to evaluate the efficacy of the strategy. The PDCA cycle would ensure that the change strategy is adequately evaluated in terms of whether it improves patients’ quality of life and their ability to cope both mentally and physically with COPD, anxiety, and depression.</a:t>
            </a:r>
          </a:p>
          <a:p>
            <a:endParaRPr lang="en-US" dirty="0"/>
          </a:p>
        </p:txBody>
      </p:sp>
    </p:spTree>
    <p:extLst>
      <p:ext uri="{BB962C8B-B14F-4D97-AF65-F5344CB8AC3E}">
        <p14:creationId xmlns:p14="http://schemas.microsoft.com/office/powerpoint/2010/main" val="411645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348343" y="304799"/>
            <a:ext cx="21248915" cy="2389909"/>
          </a:xfrm>
          <a:solidFill>
            <a:srgbClr val="C4172F"/>
          </a:solidFill>
        </p:spPr>
        <p:txBody>
          <a:bodyPr>
            <a:noAutofit/>
          </a:bodyPr>
          <a:lstStyle/>
          <a:p>
            <a:r>
              <a:rPr lang="en-US" sz="2400" dirty="0">
                <a:latin typeface="Calibri" panose="020F0502020204030204" pitchFamily="34" charset="0"/>
              </a:rPr>
              <a:t>Quality Improvement Presentation Poster</a:t>
            </a:r>
            <a:br>
              <a:rPr lang="en-US" sz="2400" dirty="0">
                <a:latin typeface="Calibri" panose="020F0502020204030204" pitchFamily="34" charset="0"/>
              </a:rPr>
            </a:br>
            <a:r>
              <a:rPr lang="en-US" sz="2400" dirty="0">
                <a:latin typeface="Calibri" panose="020F0502020204030204" pitchFamily="34" charset="0"/>
              </a:rPr>
              <a:t>Learner’s Name</a:t>
            </a:r>
            <a:br>
              <a:rPr lang="en-US" sz="2400" dirty="0">
                <a:latin typeface="Calibri" panose="020F0502020204030204" pitchFamily="34" charset="0"/>
              </a:rPr>
            </a:br>
            <a:r>
              <a:rPr lang="en-US" sz="2400" dirty="0">
                <a:latin typeface="Calibri" panose="020F0502020204030204" pitchFamily="34" charset="0"/>
              </a:rPr>
              <a:t>Capella University</a:t>
            </a:r>
            <a:br>
              <a:rPr lang="en-US" sz="2400" dirty="0">
                <a:latin typeface="Calibri" panose="020F0502020204030204" pitchFamily="34" charset="0"/>
              </a:rPr>
            </a:br>
            <a:r>
              <a:rPr lang="en-US" sz="2400" dirty="0">
                <a:latin typeface="Calibri" panose="020F0502020204030204" pitchFamily="34" charset="0"/>
              </a:rPr>
              <a:t>Biopsychosocial Concepts for Advanced Nursing Practice I</a:t>
            </a:r>
            <a:br>
              <a:rPr lang="en-US" sz="2400" dirty="0">
                <a:latin typeface="Calibri" panose="020F0502020204030204" pitchFamily="34" charset="0"/>
              </a:rPr>
            </a:br>
            <a:r>
              <a:rPr lang="en-US" sz="2400" dirty="0">
                <a:latin typeface="Calibri" panose="020F0502020204030204" pitchFamily="34" charset="0"/>
              </a:rPr>
              <a:t>Quality Improvement Presentation Poster</a:t>
            </a:r>
            <a:br>
              <a:rPr lang="en-US" sz="2400" dirty="0">
                <a:latin typeface="Calibri" panose="020F0502020204030204" pitchFamily="34" charset="0"/>
              </a:rPr>
            </a:br>
            <a:r>
              <a:rPr lang="en-US" sz="2400" dirty="0">
                <a:latin typeface="Calibri" panose="020F0502020204030204" pitchFamily="34" charset="0"/>
              </a:rPr>
              <a:t>April, 2019</a:t>
            </a:r>
          </a:p>
        </p:txBody>
      </p:sp>
      <p:sp>
        <p:nvSpPr>
          <p:cNvPr id="22" name="Text Placeholder 21"/>
          <p:cNvSpPr>
            <a:spLocks noGrp="1"/>
          </p:cNvSpPr>
          <p:nvPr>
            <p:ph type="body" sz="quarter" idx="12"/>
          </p:nvPr>
        </p:nvSpPr>
        <p:spPr>
          <a:xfrm>
            <a:off x="609602" y="2858870"/>
            <a:ext cx="6738686" cy="393192"/>
          </a:xfrm>
          <a:solidFill>
            <a:srgbClr val="C4172F"/>
          </a:solidFill>
        </p:spPr>
        <p:txBody>
          <a:bodyPr/>
          <a:lstStyle/>
          <a:p>
            <a:r>
              <a:rPr lang="en-US" sz="2000" dirty="0"/>
              <a:t>Quality Improvement Methods</a:t>
            </a:r>
          </a:p>
        </p:txBody>
      </p:sp>
      <p:sp>
        <p:nvSpPr>
          <p:cNvPr id="23" name="Text Placeholder 22"/>
          <p:cNvSpPr>
            <a:spLocks noGrp="1"/>
          </p:cNvSpPr>
          <p:nvPr>
            <p:ph type="body" sz="quarter" idx="13"/>
          </p:nvPr>
        </p:nvSpPr>
        <p:spPr>
          <a:xfrm>
            <a:off x="437321" y="3558285"/>
            <a:ext cx="6729984" cy="3906638"/>
          </a:xfrm>
        </p:spPr>
        <p:txBody>
          <a:bodyPr/>
          <a:lstStyle/>
          <a:p>
            <a:pPr marL="285750" indent="-285750">
              <a:buFont typeface="Arial" panose="020B0604020202020204" pitchFamily="34" charset="0"/>
              <a:buChar char="•"/>
            </a:pPr>
            <a:r>
              <a:rPr lang="en-US" sz="1200" dirty="0"/>
              <a:t>Quality improvement is the betterment of the desired outcomes of any existing process. Typically, this would require prior understanding of the process and aspects of it that require improvement. The PDCA cycle is one of the tools used in quality improvement (Pietrzak &amp; Paliszkiewicz, 2015).</a:t>
            </a:r>
          </a:p>
          <a:p>
            <a:pPr marL="285750" indent="-285750">
              <a:buFont typeface="Arial" panose="020B0604020202020204" pitchFamily="34" charset="0"/>
              <a:buChar char="•"/>
            </a:pPr>
            <a:r>
              <a:rPr lang="en-US" sz="1200" dirty="0"/>
              <a:t>Once an area of improvement is identified, it is necessary to provide a plan of action to enhance the outcomes in that area. Primary care largely focuses on the physical health of patients. In pulmonary care, physicians and nurses typically focus on the physical symptoms that patients experience. However, COPD patients are often underdiagnosed and are undertreated for anxiety and depression (Pooler &amp; Beech, 2014). These issues tend to impede patient recovery and deteriorate quality of life and health care outcomes.</a:t>
            </a:r>
          </a:p>
          <a:p>
            <a:pPr marL="285750" indent="-285750">
              <a:buFont typeface="Arial" panose="020B0604020202020204" pitchFamily="34" charset="0"/>
              <a:buChar char="•"/>
            </a:pPr>
            <a:r>
              <a:rPr lang="en-US" sz="1200" dirty="0"/>
              <a:t>After an area of improvement is identified, the plan of action would address the issue of insufficient care by providing COPD patients with adequate access to mental health facilities. </a:t>
            </a:r>
          </a:p>
          <a:p>
            <a:pPr marL="285750" indent="-285750">
              <a:buFont typeface="Arial" panose="020B0604020202020204" pitchFamily="34" charset="0"/>
              <a:buChar char="•"/>
            </a:pPr>
            <a:r>
              <a:rPr lang="en-US" sz="1200" dirty="0"/>
              <a:t>Once the plan of action is set, the next step is implementation. This is the “do” stage of the Deming Cycle. During this stage, it is necessary to execute the plan on a small scale to record its results and evaluate its efficacy.</a:t>
            </a:r>
          </a:p>
          <a:p>
            <a:pPr marL="285750" indent="-285750">
              <a:buFont typeface="Arial" panose="020B0604020202020204" pitchFamily="34" charset="0"/>
              <a:buChar char="•"/>
            </a:pPr>
            <a:r>
              <a:rPr lang="en-US" sz="1200" dirty="0"/>
              <a:t>The effects of the change implemented are then evaluated during the “check” stage of the PDCA cycle (Pietrzak &amp; Paliszkiewicz, 2015). The key question to be asked at this stage is whether the change does what it purports to do. If it does, would the change positively affect patients’ recovery and capacity to self-manage their condition? </a:t>
            </a:r>
          </a:p>
          <a:p>
            <a:pPr marL="285750" indent="-285750">
              <a:buFont typeface="Arial" panose="020B0604020202020204" pitchFamily="34" charset="0"/>
              <a:buChar char="•"/>
            </a:pPr>
            <a:r>
              <a:rPr lang="en-US" sz="1200" dirty="0"/>
              <a:t>Based on the evaluation during the “check” stage, the quality improvement method is modified, and the cycle is repeated if the implemented change does not match the expected outcome. If the change proves to be effective, the quality improvement method is standardized and documented (Pietrzak &amp; Paliszkiewicz, 2015).</a:t>
            </a:r>
          </a:p>
        </p:txBody>
      </p:sp>
      <p:sp>
        <p:nvSpPr>
          <p:cNvPr id="24" name="Text Placeholder 23"/>
          <p:cNvSpPr>
            <a:spLocks noGrp="1"/>
          </p:cNvSpPr>
          <p:nvPr>
            <p:ph type="body" sz="quarter" idx="14"/>
          </p:nvPr>
        </p:nvSpPr>
        <p:spPr>
          <a:xfrm>
            <a:off x="373743" y="11908268"/>
            <a:ext cx="6738686" cy="393192"/>
          </a:xfrm>
          <a:solidFill>
            <a:srgbClr val="C4172F"/>
          </a:solidFill>
        </p:spPr>
        <p:txBody>
          <a:bodyPr/>
          <a:lstStyle/>
          <a:p>
            <a:r>
              <a:rPr lang="en-US" sz="2000" dirty="0"/>
              <a:t>Evidence Supporting QI Methods</a:t>
            </a:r>
          </a:p>
        </p:txBody>
      </p:sp>
      <p:sp>
        <p:nvSpPr>
          <p:cNvPr id="25" name="Text Placeholder 24"/>
          <p:cNvSpPr>
            <a:spLocks noGrp="1"/>
          </p:cNvSpPr>
          <p:nvPr>
            <p:ph type="body" sz="quarter" idx="15"/>
          </p:nvPr>
        </p:nvSpPr>
        <p:spPr>
          <a:xfrm>
            <a:off x="217630" y="12760753"/>
            <a:ext cx="6729984" cy="2011190"/>
          </a:xfrm>
        </p:spPr>
        <p:txBody>
          <a:bodyPr wrap="square"/>
          <a:lstStyle/>
          <a:p>
            <a:pPr marL="285750" indent="-285750">
              <a:buFont typeface="Arial" panose="020B0604020202020204" pitchFamily="34" charset="0"/>
              <a:buChar char="•"/>
            </a:pPr>
            <a:r>
              <a:rPr lang="en-US" sz="1200" dirty="0"/>
              <a:t>In health care, quality improvement comprises continuous, combined efforts by patients, professionals, researchers, and institutes to improve processes toward better patient care, health care outcomes, systems of care, and professional development (Carvalho, Jun, &amp; Mitchell, 2017). </a:t>
            </a:r>
          </a:p>
          <a:p>
            <a:pPr marL="285750" indent="-285750">
              <a:buFont typeface="Arial" panose="020B0604020202020204" pitchFamily="34" charset="0"/>
              <a:buChar char="•"/>
            </a:pPr>
            <a:r>
              <a:rPr lang="en-US" sz="1200" dirty="0"/>
              <a:t>The Deming Cycle, or the PDCA cycle, is a useful tool for quality improvement as it focuses on the creation of a plan followed by its execution and the evaluation of its results. By following this process, organizations can identify the shortcomings of the assumptions that their change strategies are based on and rectify those shortcomings. The PDCA cycle also provides a structure for teams to initiate change from within the system. The framework of the PDCA cycle ensures that the objective of any change process is within sight at all times and that the improvement that a process achieves is visible (Donnelly &amp; Kirk, 2015).</a:t>
            </a:r>
          </a:p>
        </p:txBody>
      </p:sp>
      <p:sp>
        <p:nvSpPr>
          <p:cNvPr id="26" name="Text Placeholder 25"/>
          <p:cNvSpPr>
            <a:spLocks noGrp="1"/>
          </p:cNvSpPr>
          <p:nvPr>
            <p:ph type="body" sz="quarter" idx="16"/>
          </p:nvPr>
        </p:nvSpPr>
        <p:spPr>
          <a:xfrm>
            <a:off x="7614723" y="10682858"/>
            <a:ext cx="6729984" cy="393192"/>
          </a:xfrm>
          <a:solidFill>
            <a:srgbClr val="C4172F"/>
          </a:solidFill>
        </p:spPr>
        <p:txBody>
          <a:bodyPr/>
          <a:lstStyle/>
          <a:p>
            <a:r>
              <a:rPr lang="en-US" sz="2000" dirty="0"/>
              <a:t>Change Strategy Foundation</a:t>
            </a:r>
          </a:p>
        </p:txBody>
      </p:sp>
      <p:sp>
        <p:nvSpPr>
          <p:cNvPr id="27" name="Text Placeholder 26"/>
          <p:cNvSpPr>
            <a:spLocks noGrp="1"/>
          </p:cNvSpPr>
          <p:nvPr>
            <p:ph type="body" sz="quarter" idx="17"/>
          </p:nvPr>
        </p:nvSpPr>
        <p:spPr>
          <a:xfrm>
            <a:off x="14867274" y="8588430"/>
            <a:ext cx="6729984" cy="3349655"/>
          </a:xfrm>
        </p:spPr>
        <p:txBody>
          <a:bodyPr/>
          <a:lstStyle/>
          <a:p>
            <a:pPr marL="457200" indent="-457200">
              <a:buNone/>
            </a:pPr>
            <a:r>
              <a:rPr lang="en-US" sz="1200" dirty="0"/>
              <a:t>Amalakuhan, B., &amp; Adams, S. G. (2015). Improving outcomes in chronic obstructive pulmonary disease: The role of the interprofessional approach. </a:t>
            </a:r>
            <a:r>
              <a:rPr lang="en-US" sz="1200" i="1" dirty="0"/>
              <a:t>International Journal of Chronic Obstructive Pulmonary Disease, 10</a:t>
            </a:r>
            <a:r>
              <a:rPr lang="en-US" sz="1200" dirty="0"/>
              <a:t>(1). 1225–1232. </a:t>
            </a:r>
          </a:p>
          <a:p>
            <a:pPr marL="457200" indent="-457200">
              <a:buNone/>
            </a:pPr>
            <a:r>
              <a:rPr lang="en-US" sz="1200" dirty="0" err="1"/>
              <a:t>Carvalho</a:t>
            </a:r>
            <a:r>
              <a:rPr lang="en-US" sz="1200" dirty="0"/>
              <a:t>, F., Jun, G. T., &amp; Mitchell, V. (2017). Participatory design for behaviour change: An integrative approach to healthcare quality improvement. Paper presented at IASDR 2017 Proceedings, 7th International Congress of the International Association of Societies of Design Research, Cincinnati, OH. </a:t>
            </a:r>
          </a:p>
          <a:p>
            <a:pPr marL="457200" indent="-457200">
              <a:buNone/>
            </a:pPr>
            <a:r>
              <a:rPr lang="en-US" sz="1200" dirty="0"/>
              <a:t>Coury, J., Schneider, J. L., Rivelli, J. S., Petrik, A. F., Seibel, E., D’Agostini, B., . . . Coronado, G. D. (2017). Applying the Plan-Do-Study-Act (PDSA) approach to a large pragmatic study involving safety net clinics. </a:t>
            </a:r>
            <a:r>
              <a:rPr lang="en-US" sz="1200" i="1" dirty="0"/>
              <a:t>BMC Health Services Research, 17</a:t>
            </a:r>
            <a:r>
              <a:rPr lang="en-US" sz="1200" dirty="0"/>
              <a:t>(411).</a:t>
            </a:r>
          </a:p>
          <a:p>
            <a:pPr marL="457200" indent="-457200">
              <a:buNone/>
            </a:pPr>
            <a:r>
              <a:rPr lang="en-US" sz="1200" dirty="0"/>
              <a:t>Donnelly, P., &amp; Kirk, P. (2015). Use the PDSA model for effective change management. </a:t>
            </a:r>
            <a:r>
              <a:rPr lang="en-US" sz="1200" i="1" dirty="0"/>
              <a:t>Education for Primary Care, 26</a:t>
            </a:r>
            <a:r>
              <a:rPr lang="en-US" sz="1200" dirty="0"/>
              <a:t>(4), 279–281. </a:t>
            </a:r>
          </a:p>
          <a:p>
            <a:pPr marL="457200" indent="-457200">
              <a:buNone/>
            </a:pPr>
            <a:r>
              <a:rPr lang="en-US" sz="1200" dirty="0" err="1"/>
              <a:t>Heslop</a:t>
            </a:r>
            <a:r>
              <a:rPr lang="en-US" sz="1200" dirty="0"/>
              <a:t>, K., Newton, J., Baker, C., Burns, G., Carrick-Sen, D., &amp; De Soyza, A. (2013). Effectiveness of cognitive behavioural therapy (CBT) interventions for anxiety in patients with chronic obstructive pulmonary disease (COPD) undertaken by respiratory nurses: The COPD CBT CARE study: (ISRCTN55206395). </a:t>
            </a:r>
            <a:r>
              <a:rPr lang="en-US" sz="1200" i="1" dirty="0"/>
              <a:t>BMC Pulmonary Medicine, 13</a:t>
            </a:r>
            <a:r>
              <a:rPr lang="en-US" sz="1200" dirty="0"/>
              <a:t>(1). </a:t>
            </a:r>
          </a:p>
          <a:p>
            <a:pPr marL="457200" indent="-457200">
              <a:buNone/>
            </a:pPr>
            <a:r>
              <a:rPr lang="en-US" sz="1200" dirty="0"/>
              <a:t>Howard, C., &amp; Dupont, S. (2014). ‘The COPD breathlessness manual’: A randomised controlled trial to test a cognitive-behavioural manual versus information booklets on health service use, mood and health status, in patients with chronic obstructive pulmonary disease. </a:t>
            </a:r>
            <a:r>
              <a:rPr lang="en-US" sz="1200" i="1" dirty="0"/>
              <a:t>npj Primary Care Respiratory Medicine, 24</a:t>
            </a:r>
            <a:r>
              <a:rPr lang="en-US" sz="1200" dirty="0"/>
              <a:t>. </a:t>
            </a:r>
          </a:p>
          <a:p>
            <a:pPr marL="457200" indent="-457200">
              <a:buNone/>
            </a:pPr>
            <a:r>
              <a:rPr lang="en-US" sz="1200" dirty="0"/>
              <a:t>Kliem, R. L. (2015). Managing Lean Projects. Boca Raton, FL: CRC Press.</a:t>
            </a:r>
          </a:p>
          <a:p>
            <a:pPr marL="457200" indent="-457200">
              <a:buNone/>
            </a:pPr>
            <a:r>
              <a:rPr lang="en-US" sz="1200" dirty="0"/>
              <a:t>Pietrzak, M., &amp; Paliszkiewicz, J. (2015). Framework of strategic learning: The PDCA cycle. </a:t>
            </a:r>
            <a:r>
              <a:rPr lang="en-US" sz="1200" i="1" dirty="0"/>
              <a:t>Management, 10</a:t>
            </a:r>
            <a:r>
              <a:rPr lang="en-US" sz="1200" dirty="0"/>
              <a:t>(2), 149–161. </a:t>
            </a:r>
          </a:p>
          <a:p>
            <a:pPr marL="457200" indent="-457200">
              <a:buNone/>
            </a:pPr>
            <a:r>
              <a:rPr lang="en-US" sz="1200" dirty="0"/>
              <a:t>Pooler, A., &amp; Beech, R. (2014). Examining the relationship between anxiety and depression and exacerbations of COPD which result in hospital admission: A systematic review. International </a:t>
            </a:r>
            <a:r>
              <a:rPr lang="en-US" sz="1200" i="1" dirty="0"/>
              <a:t>Journal of Chronic Obstructive Pulmonary Disease, 9</a:t>
            </a:r>
            <a:r>
              <a:rPr lang="en-US" sz="1200" dirty="0"/>
              <a:t>(1), 315–330. </a:t>
            </a:r>
          </a:p>
          <a:p>
            <a:pPr marL="457200" indent="-457200">
              <a:buNone/>
            </a:pPr>
            <a:r>
              <a:rPr lang="en-US" sz="1200" dirty="0"/>
              <a:t>Reed, J. E., &amp; Card, A. J. (2015). The problem with Plan-Do-Study-Act cycles. </a:t>
            </a:r>
            <a:r>
              <a:rPr lang="en-US" sz="1200" i="1" dirty="0"/>
              <a:t>BMJ Quality &amp; Safety, 25</a:t>
            </a:r>
            <a:r>
              <a:rPr lang="en-US" sz="1200" dirty="0"/>
              <a:t>(3), 147–52. </a:t>
            </a:r>
          </a:p>
        </p:txBody>
      </p:sp>
      <p:sp>
        <p:nvSpPr>
          <p:cNvPr id="28" name="Text Placeholder 27"/>
          <p:cNvSpPr>
            <a:spLocks noGrp="1"/>
          </p:cNvSpPr>
          <p:nvPr>
            <p:ph type="body" sz="quarter" idx="18"/>
          </p:nvPr>
        </p:nvSpPr>
        <p:spPr>
          <a:xfrm>
            <a:off x="14867702" y="4727347"/>
            <a:ext cx="6729984" cy="393192"/>
          </a:xfrm>
          <a:solidFill>
            <a:srgbClr val="C4172F"/>
          </a:solidFill>
        </p:spPr>
        <p:txBody>
          <a:bodyPr/>
          <a:lstStyle/>
          <a:p>
            <a:r>
              <a:rPr lang="en-US" sz="2000" dirty="0"/>
              <a:t>Overall Project Benefits</a:t>
            </a:r>
          </a:p>
        </p:txBody>
      </p:sp>
      <p:sp>
        <p:nvSpPr>
          <p:cNvPr id="29" name="Text Placeholder 28"/>
          <p:cNvSpPr>
            <a:spLocks noGrp="1"/>
          </p:cNvSpPr>
          <p:nvPr>
            <p:ph type="body" sz="quarter" idx="19"/>
          </p:nvPr>
        </p:nvSpPr>
        <p:spPr>
          <a:xfrm>
            <a:off x="14803695" y="3276600"/>
            <a:ext cx="6729984" cy="959948"/>
          </a:xfrm>
        </p:spPr>
        <p:txBody>
          <a:bodyPr/>
          <a:lstStyle/>
          <a:p>
            <a:pPr marL="292100" indent="-292100"/>
            <a:r>
              <a:rPr lang="en-US" sz="1200" dirty="0"/>
              <a:t>The change strategy proposed here would involve teams of physicians, nurses, and mental health professionals.</a:t>
            </a:r>
          </a:p>
          <a:p>
            <a:pPr marL="292100" indent="-292100"/>
            <a:r>
              <a:rPr lang="en-US" sz="1200" dirty="0"/>
              <a:t>These three teams would work together to coordinate the patient’s treatment. This would require consistent communication and cooperation between the teams.</a:t>
            </a:r>
          </a:p>
          <a:p>
            <a:pPr marL="292100" indent="-292100"/>
            <a:r>
              <a:rPr lang="en-US" sz="1200" dirty="0"/>
              <a:t>Through an interprofessional collaboration, the teams would identify gaps in patient safety and improve coordination in implementing change strategies (Amalakuhan &amp; Adams, 2015).</a:t>
            </a:r>
          </a:p>
        </p:txBody>
      </p:sp>
      <p:sp>
        <p:nvSpPr>
          <p:cNvPr id="31" name="Text Placeholder 30"/>
          <p:cNvSpPr>
            <a:spLocks noGrp="1"/>
          </p:cNvSpPr>
          <p:nvPr>
            <p:ph type="body" sz="quarter" idx="21"/>
          </p:nvPr>
        </p:nvSpPr>
        <p:spPr>
          <a:xfrm>
            <a:off x="7614723" y="11226335"/>
            <a:ext cx="6729984" cy="2337265"/>
          </a:xfrm>
        </p:spPr>
        <p:txBody>
          <a:bodyPr/>
          <a:lstStyle/>
          <a:p>
            <a:pPr marL="285750" indent="-285750">
              <a:buFont typeface="Arial" panose="020B0604020202020204" pitchFamily="34" charset="0"/>
              <a:buChar char="•"/>
            </a:pPr>
            <a:r>
              <a:rPr lang="en-US" sz="1200" dirty="0"/>
              <a:t>Patients who suffer from COPD are often comorbid with anxiety and depression. These conditions are likely to impede their recovery (Pooler &amp; Beech, 2014). For instance, shortness of breath is a symptom that is common to both COPD and anxiety and can be distressing for the patient. A COPD patient who also presents with anxiety might interpret shortness of breath in an exaggerated manner, associating it with an inability to breathe or imminent death (Heslop et al., 2013). </a:t>
            </a:r>
          </a:p>
          <a:p>
            <a:pPr marL="285750" indent="-285750">
              <a:buFont typeface="Arial" panose="020B0604020202020204" pitchFamily="34" charset="0"/>
              <a:buChar char="•"/>
            </a:pPr>
            <a:r>
              <a:rPr lang="en-US" sz="1200" dirty="0"/>
              <a:t>If a COPD patient’s anxiety or depression is left untreated, it can significantly impact his or her compliance with COPD treatment. Anxiety and depression can affect a patient’s cognitive functioning and his or her ability to self-manage the condition (Pooler &amp; Beech, 2014).</a:t>
            </a:r>
          </a:p>
          <a:p>
            <a:pPr marL="285750" indent="-285750">
              <a:buFont typeface="Arial" panose="020B0604020202020204" pitchFamily="34" charset="0"/>
              <a:buChar char="•"/>
            </a:pPr>
            <a:r>
              <a:rPr lang="en-US" sz="1200" dirty="0"/>
              <a:t>According to research conducted by Howard and Dupont (2014), COPD patients who received treatment for anxiety and depression coped with physical and mental conditions much better than patients who do not receive treatment.</a:t>
            </a:r>
          </a:p>
        </p:txBody>
      </p:sp>
      <p:pic>
        <p:nvPicPr>
          <p:cNvPr id="8" name="Picture Placeholder 7"/>
          <p:cNvPicPr>
            <a:picLocks noGrp="1" noChangeAspect="1"/>
          </p:cNvPicPr>
          <p:nvPr>
            <p:ph type="pic" sz="quarter" idx="22"/>
          </p:nvPr>
        </p:nvPicPr>
        <p:blipFill>
          <a:blip r:embed="rId4">
            <a:extLst>
              <a:ext uri="{28A0092B-C50C-407E-A947-70E740481C1C}">
                <a14:useLocalDpi xmlns:a14="http://schemas.microsoft.com/office/drawing/2010/main" val="0"/>
              </a:ext>
            </a:extLst>
          </a:blip>
          <a:srcRect t="7273" b="7273"/>
          <a:stretch>
            <a:fillRect/>
          </a:stretch>
        </p:blipFill>
        <p:spPr>
          <a:xfrm>
            <a:off x="609602" y="838200"/>
            <a:ext cx="1698085" cy="1485824"/>
          </a:xfrm>
        </p:spPr>
      </p:pic>
      <p:sp>
        <p:nvSpPr>
          <p:cNvPr id="18" name="Text Placeholder 27"/>
          <p:cNvSpPr txBox="1">
            <a:spLocks/>
          </p:cNvSpPr>
          <p:nvPr/>
        </p:nvSpPr>
        <p:spPr>
          <a:xfrm>
            <a:off x="14867702" y="2819398"/>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Interprofessional Team Benefits</a:t>
            </a:r>
          </a:p>
        </p:txBody>
      </p:sp>
      <p:sp>
        <p:nvSpPr>
          <p:cNvPr id="2" name="TextBox 1"/>
          <p:cNvSpPr txBox="1"/>
          <p:nvPr/>
        </p:nvSpPr>
        <p:spPr>
          <a:xfrm>
            <a:off x="14867702" y="5247144"/>
            <a:ext cx="6729984" cy="2677656"/>
          </a:xfrm>
          <a:prstGeom prst="rect">
            <a:avLst/>
          </a:prstGeom>
          <a:noFill/>
          <a:ln>
            <a:solidFill>
              <a:schemeClr val="bg1"/>
            </a:solidFill>
            <a:prstDash val="sysDash"/>
          </a:ln>
        </p:spPr>
        <p:txBody>
          <a:bodyPr wrap="square" rtlCol="0">
            <a:spAutoFit/>
          </a:bodyPr>
          <a:lstStyle/>
          <a:p>
            <a:pPr marL="285750" indent="-285750">
              <a:buFont typeface="Arial" panose="020B0604020202020204" pitchFamily="34" charset="0"/>
              <a:buChar char="•"/>
            </a:pPr>
            <a:r>
              <a:rPr lang="en-US" sz="1200" dirty="0"/>
              <a:t>The evidence from the studies cited here indicates that an interprofessional approach that caters to COPD patients’ physical and psychological needs would improve their quality of life and aid their ability to self-manage and thereby recover from both issues. </a:t>
            </a:r>
          </a:p>
          <a:p>
            <a:pPr marL="285750" indent="-285750">
              <a:buFont typeface="Arial" panose="020B0604020202020204" pitchFamily="34" charset="0"/>
              <a:buChar char="•"/>
            </a:pPr>
            <a:r>
              <a:rPr lang="en-US" sz="1200" dirty="0"/>
              <a:t>Using the Deming Cycle, physicians, nurses, and mental health professionals could evaluate the outcomes of implementing a CBT program for COPD patients. </a:t>
            </a:r>
          </a:p>
          <a:p>
            <a:pPr marL="285750" indent="-285750">
              <a:buFont typeface="Arial" panose="020B0604020202020204" pitchFamily="34" charset="0"/>
              <a:buChar char="•"/>
            </a:pPr>
            <a:r>
              <a:rPr lang="en-US" sz="1200" dirty="0"/>
              <a:t>After the evaluation, if the quality improvement method suggested is found to result in optimal outcomes, the process could be standardized. If the outcomes are found to be suboptimal, then the process could be amended, and the Deming Cycle would begin again to ensure that quality improvement is an ongoing process.</a:t>
            </a:r>
          </a:p>
          <a:p>
            <a:pPr marL="285750" indent="-285750">
              <a:buFont typeface="Arial" panose="020B0604020202020204" pitchFamily="34" charset="0"/>
              <a:buChar char="•"/>
            </a:pPr>
            <a:r>
              <a:rPr lang="en-US" sz="1200" dirty="0"/>
              <a:t>By ensuring that quality improvement is an ongoing process, patients will receive care that is continuous and of high quality, and teams will be able to develop better communication and cooperation among themselves. Further, through a collaborative approach, physicians, nurses, and mental health professionals could identify gaps in patient safety during the implementation of change strategies.</a:t>
            </a:r>
          </a:p>
        </p:txBody>
      </p:sp>
      <p:pic>
        <p:nvPicPr>
          <p:cNvPr id="4" name="Picture 3">
            <a:extLst>
              <a:ext uri="{FF2B5EF4-FFF2-40B4-BE49-F238E27FC236}">
                <a16:creationId xmlns:a16="http://schemas.microsoft.com/office/drawing/2014/main" id="{F045AC3D-E8C6-4301-A889-30E8D62E4919}"/>
              </a:ext>
            </a:extLst>
          </p:cNvPr>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179312" y="2895600"/>
            <a:ext cx="5586976" cy="4946608"/>
          </a:xfrm>
          <a:prstGeom prst="rect">
            <a:avLst/>
          </a:prstGeom>
          <a:solidFill>
            <a:srgbClr val="C4172F"/>
          </a:solidFill>
        </p:spPr>
      </p:pic>
      <p:sp>
        <p:nvSpPr>
          <p:cNvPr id="32" name="Text Placeholder 21">
            <a:extLst>
              <a:ext uri="{FF2B5EF4-FFF2-40B4-BE49-F238E27FC236}">
                <a16:creationId xmlns:a16="http://schemas.microsoft.com/office/drawing/2014/main" id="{86273255-3D60-422C-AAB3-6292443E71FE}"/>
              </a:ext>
            </a:extLst>
          </p:cNvPr>
          <p:cNvSpPr txBox="1">
            <a:spLocks/>
          </p:cNvSpPr>
          <p:nvPr/>
        </p:nvSpPr>
        <p:spPr>
          <a:xfrm>
            <a:off x="403219" y="8199258"/>
            <a:ext cx="6738686"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Limitations of the PDCA Cycle</a:t>
            </a:r>
          </a:p>
        </p:txBody>
      </p:sp>
      <p:sp>
        <p:nvSpPr>
          <p:cNvPr id="33" name="Text Placeholder 22">
            <a:extLst>
              <a:ext uri="{FF2B5EF4-FFF2-40B4-BE49-F238E27FC236}">
                <a16:creationId xmlns:a16="http://schemas.microsoft.com/office/drawing/2014/main" id="{4451E024-E664-417C-9EB7-3AA04E2DC012}"/>
              </a:ext>
            </a:extLst>
          </p:cNvPr>
          <p:cNvSpPr txBox="1">
            <a:spLocks/>
          </p:cNvSpPr>
          <p:nvPr/>
        </p:nvSpPr>
        <p:spPr>
          <a:xfrm>
            <a:off x="322514" y="9074410"/>
            <a:ext cx="6729984" cy="2863675"/>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pPr marL="285750" indent="-285750">
              <a:buFont typeface="Arial" pitchFamily="34" charset="0"/>
              <a:buChar char="•"/>
            </a:pPr>
            <a:r>
              <a:rPr lang="en-US" sz="1200" dirty="0"/>
              <a:t>The PDCA cycle itself cannot guarantee quality improvement. The process of achieving a solution is slow and may not be linear. The cycle focuses on learning and taking informed actions. Adapting the cycle to different problems may not be simple and may require extensive skills and knowledge (Reed &amp; Card, 2015).</a:t>
            </a:r>
          </a:p>
          <a:p>
            <a:pPr marL="285750" indent="-285750">
              <a:buFont typeface="Arial" pitchFamily="34" charset="0"/>
              <a:buChar char="•"/>
            </a:pPr>
            <a:r>
              <a:rPr lang="en-US" sz="1200" dirty="0"/>
              <a:t>Insufficient planning may lead to failure in achieving desired results (Reed &amp; Card, 2015). </a:t>
            </a:r>
          </a:p>
          <a:p>
            <a:pPr marL="285750" indent="-285750">
              <a:buFont typeface="Arial" pitchFamily="34" charset="0"/>
              <a:buChar char="•"/>
            </a:pPr>
            <a:r>
              <a:rPr lang="en-US" sz="1200" dirty="0"/>
              <a:t>Strategies of the PDCA cycle also require scenarios that are not necessarily realistic (Pietrzak &amp; Paliszkiewicz, 2015). When applied to realistic scenarios, these strategies could lead to failure, thereby creating more problems or adding to existing ones. </a:t>
            </a:r>
          </a:p>
          <a:p>
            <a:pPr marL="285750" indent="-285750">
              <a:buFont typeface="Arial" pitchFamily="34" charset="0"/>
              <a:buChar char="•"/>
            </a:pPr>
            <a:r>
              <a:rPr lang="en-US" sz="1200" dirty="0"/>
              <a:t>To arrive at a solution to a problem, the four-step process has to be repeated several times. An iterative process could result in slow progress (Kliem, 2015). Therefore, the cycle may be ineffective at achieving swift results in emergencies (Reed &amp; Card, 2015).</a:t>
            </a:r>
          </a:p>
        </p:txBody>
      </p:sp>
      <p:sp>
        <p:nvSpPr>
          <p:cNvPr id="34" name="Text Placeholder 23">
            <a:extLst>
              <a:ext uri="{FF2B5EF4-FFF2-40B4-BE49-F238E27FC236}">
                <a16:creationId xmlns:a16="http://schemas.microsoft.com/office/drawing/2014/main" id="{9CF335D0-EF6A-4301-9971-DAD1C04A6DFD}"/>
              </a:ext>
            </a:extLst>
          </p:cNvPr>
          <p:cNvSpPr txBox="1">
            <a:spLocks/>
          </p:cNvSpPr>
          <p:nvPr/>
        </p:nvSpPr>
        <p:spPr>
          <a:xfrm>
            <a:off x="7614723" y="8018723"/>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Knowledge Gaps and Unknowns</a:t>
            </a:r>
          </a:p>
        </p:txBody>
      </p:sp>
      <p:sp>
        <p:nvSpPr>
          <p:cNvPr id="35" name="Text Placeholder 24">
            <a:extLst>
              <a:ext uri="{FF2B5EF4-FFF2-40B4-BE49-F238E27FC236}">
                <a16:creationId xmlns:a16="http://schemas.microsoft.com/office/drawing/2014/main" id="{B90B350C-9689-4F0C-BB4F-86EF7C609213}"/>
              </a:ext>
            </a:extLst>
          </p:cNvPr>
          <p:cNvSpPr txBox="1">
            <a:spLocks/>
          </p:cNvSpPr>
          <p:nvPr/>
        </p:nvSpPr>
        <p:spPr>
          <a:xfrm>
            <a:off x="7614723" y="8588430"/>
            <a:ext cx="6729984" cy="200337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pPr marL="285750" indent="-285750">
              <a:buFont typeface="Arial" pitchFamily="34" charset="0"/>
              <a:buChar char="•"/>
            </a:pPr>
            <a:r>
              <a:rPr lang="en-US" sz="1200" dirty="0"/>
              <a:t>If the data received from the check phase is misinterpreted, people may arrive at inaccurate conclusions, leading to incorrect actions (Reed &amp; Card, 2015).  </a:t>
            </a:r>
          </a:p>
          <a:p>
            <a:pPr marL="285750" indent="-285750">
              <a:buFont typeface="Arial" pitchFamily="34" charset="0"/>
              <a:buChar char="•"/>
            </a:pPr>
            <a:r>
              <a:rPr lang="en-US" sz="1200" dirty="0"/>
              <a:t>In research conducted by Coury et al. (2017), it was found that when the PDCA Cycle is applied before a clinical intervention is fully implemented, the focus of the improvement process is likely to shift.</a:t>
            </a:r>
          </a:p>
          <a:p>
            <a:pPr marL="285750" indent="-285750">
              <a:buFont typeface="Arial" pitchFamily="34" charset="0"/>
              <a:buChar char="•"/>
            </a:pPr>
            <a:r>
              <a:rPr lang="en-US" sz="1200" dirty="0"/>
              <a:t>In the same research by Coury et al. (2017), it was observed that several clinicians commonly found it challenging to measure the success of the PDCA cycle using the electronic medical record tools available.</a:t>
            </a:r>
          </a:p>
          <a:p>
            <a:pPr marL="285750" indent="-285750">
              <a:buFont typeface="Arial" pitchFamily="34" charset="0"/>
              <a:buChar char="•"/>
            </a:pPr>
            <a:r>
              <a:rPr lang="en-US" sz="1200" dirty="0"/>
              <a:t>The cycle also focuses on observing and rectifying errors. It does not predict errors. </a:t>
            </a:r>
          </a:p>
        </p:txBody>
      </p:sp>
      <p:sp>
        <p:nvSpPr>
          <p:cNvPr id="36" name="Text Placeholder 25">
            <a:extLst>
              <a:ext uri="{FF2B5EF4-FFF2-40B4-BE49-F238E27FC236}">
                <a16:creationId xmlns:a16="http://schemas.microsoft.com/office/drawing/2014/main" id="{3EB5B364-5881-4475-9479-D5DE7A632617}"/>
              </a:ext>
            </a:extLst>
          </p:cNvPr>
          <p:cNvSpPr txBox="1">
            <a:spLocks/>
          </p:cNvSpPr>
          <p:nvPr/>
        </p:nvSpPr>
        <p:spPr>
          <a:xfrm>
            <a:off x="7614723" y="13686183"/>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Potential Challenges</a:t>
            </a:r>
          </a:p>
        </p:txBody>
      </p:sp>
      <p:sp>
        <p:nvSpPr>
          <p:cNvPr id="37" name="Text Placeholder 30">
            <a:extLst>
              <a:ext uri="{FF2B5EF4-FFF2-40B4-BE49-F238E27FC236}">
                <a16:creationId xmlns:a16="http://schemas.microsoft.com/office/drawing/2014/main" id="{A8A048F6-E71C-4149-A538-3F5B2397001D}"/>
              </a:ext>
            </a:extLst>
          </p:cNvPr>
          <p:cNvSpPr txBox="1">
            <a:spLocks/>
          </p:cNvSpPr>
          <p:nvPr/>
        </p:nvSpPr>
        <p:spPr>
          <a:xfrm>
            <a:off x="7614723" y="14249984"/>
            <a:ext cx="6729984" cy="2004441"/>
          </a:xfrm>
          <a:prstGeom prst="rect">
            <a:avLst/>
          </a:prstGeom>
        </p:spPr>
        <p:txBody>
          <a:bodyPr vert="horz" lIns="78373" tIns="39187" rIns="78373" bIns="39187"/>
          <a:lstStyle>
            <a:lvl1pPr marL="0" indent="0" algn="l" defTabSz="1746547" rtl="0" eaLnBrk="1" latinLnBrk="0" hangingPunct="1">
              <a:spcBef>
                <a:spcPct val="20000"/>
              </a:spcBef>
              <a:buFont typeface="Arial" pitchFamily="34" charset="0"/>
              <a:buNone/>
              <a:defRPr sz="1400" kern="1200" baseline="0">
                <a:solidFill>
                  <a:schemeClr val="tx1"/>
                </a:solidFill>
                <a:latin typeface="+mn-lt"/>
                <a:ea typeface="+mn-ea"/>
                <a:cs typeface="+mn-cs"/>
              </a:defRPr>
            </a:lvl1pPr>
            <a:lvl2pPr marL="198654" indent="0" algn="l" defTabSz="1746547" rtl="0" eaLnBrk="1" latinLnBrk="0" hangingPunct="1">
              <a:spcBef>
                <a:spcPct val="20000"/>
              </a:spcBef>
              <a:buFont typeface="Arial" pitchFamily="34" charset="0"/>
              <a:buNone/>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pPr marL="285750" indent="-285750">
              <a:buFont typeface="Arial" panose="020B0604020202020204" pitchFamily="34" charset="0"/>
              <a:buChar char="•"/>
            </a:pPr>
            <a:r>
              <a:rPr lang="en-US" sz="1200" dirty="0"/>
              <a:t>COPD patients require access to therapists trained in CBT. It might be difficult to conduct one-on-one sessions for every patient; therefore, organizations could train their nurses in CBT or hire nurses who are trained in CBT.</a:t>
            </a:r>
          </a:p>
          <a:p>
            <a:pPr marL="285750" indent="-285750">
              <a:buFont typeface="Arial" panose="020B0604020202020204" pitchFamily="34" charset="0"/>
              <a:buChar char="•"/>
            </a:pPr>
            <a:r>
              <a:rPr lang="en-US" sz="1200" dirty="0"/>
              <a:t>Helping COPD patients achieve sustainable improvement in quality of life, functioning, and general physical condition can be challenging. Group therapy sessions can help patients talk about and cope with both physical and psychological issues. Providing COPD patients with access to CBT along with their regular treatments is likely to improve their quality of life and capacity to self-manage their condition (Pietrzak &amp; Paliszkiewicz, 2015; Pooler &amp; Beech, 2014).</a:t>
            </a:r>
          </a:p>
        </p:txBody>
      </p:sp>
      <p:sp>
        <p:nvSpPr>
          <p:cNvPr id="38" name="Text Placeholder 27">
            <a:extLst>
              <a:ext uri="{FF2B5EF4-FFF2-40B4-BE49-F238E27FC236}">
                <a16:creationId xmlns:a16="http://schemas.microsoft.com/office/drawing/2014/main" id="{29637093-67B0-4F97-86C0-FF99AEF4174D}"/>
              </a:ext>
            </a:extLst>
          </p:cNvPr>
          <p:cNvSpPr txBox="1">
            <a:spLocks/>
          </p:cNvSpPr>
          <p:nvPr/>
        </p:nvSpPr>
        <p:spPr>
          <a:xfrm>
            <a:off x="14867274" y="8002662"/>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References</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Quality Improvement Presentation Poster&amp;#x0D;&amp;#x0A;Learner’s Name&amp;#x0D;&amp;#x0A;Capella University&amp;#x0D;&amp;#x0A;Biopsychosocial Concepts for Advanced Nur&quot;/&gt;&lt;property id=&quot;20307&quot; value=&quot;258&quot;/&gt;&lt;/object&gt;&lt;/object&gt;&lt;object type=&quot;8&quot; unique_id=&quot;1000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EC9A71-FDD8-4016-B6C4-10F2CE40EC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4416FC2-75EF-4379-A22A-2D8F5E9EA00F}">
  <ds:schemaRefs>
    <ds:schemaRef ds:uri="http://www.w3.org/XML/1998/namespac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19BE16E5-FC1C-4B3A-878B-6F55AEEE28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17373</TotalTime>
  <Words>2058</Words>
  <Application>Microsoft Office PowerPoint</Application>
  <PresentationFormat>Custom</PresentationFormat>
  <Paragraphs>51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Abstract </vt:lpstr>
      <vt:lpstr>Quality Improvement Presentation Poster Learner’s Name Capella University Biopsychosocial Concepts for Advanced Nursing Practice I Quality Improvement Presentation Poster April,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Viens</dc:creator>
  <cp:lastModifiedBy>James Shem</cp:lastModifiedBy>
  <cp:revision>196</cp:revision>
  <dcterms:created xsi:type="dcterms:W3CDTF">2013-01-28T22:40:39Z</dcterms:created>
  <dcterms:modified xsi:type="dcterms:W3CDTF">2022-03-30T03:07:12Z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4735CBA1-8215-4E4C-9505-3519CAE68E23</vt:lpwstr>
  </property>
  <property fmtid="{D5CDD505-2E9C-101B-9397-08002B2CF9AE}" pid="3" name="ArticulatePath">
    <vt:lpwstr>36x48_phdposters_template</vt:lpwstr>
  </property>
</Properties>
</file>